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704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803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67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243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05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048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46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741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0835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363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705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137000"/>
                    </a14:imgEffect>
                    <a14:imgEffect>
                      <a14:brightnessContrast contrast="1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0344" y="2541656"/>
            <a:ext cx="10515600" cy="1325563"/>
          </a:xfrm>
        </p:spPr>
        <p:txBody>
          <a:bodyPr>
            <a:normAutofit/>
          </a:bodyPr>
          <a:lstStyle/>
          <a:p>
            <a:r>
              <a:rPr lang="uk-UA" sz="80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Боги давніх римлян</a:t>
            </a:r>
            <a:endParaRPr lang="ru-RU" sz="8000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080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4430" y="2761273"/>
            <a:ext cx="1170314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1500" b="1" cap="none" spc="0" dirty="0" smtClean="0">
                <a:ln w="6600">
                  <a:solidFill>
                    <a:schemeClr val="tx1"/>
                  </a:solidFill>
                  <a:prstDash val="solid"/>
                </a:ln>
                <a:gradFill flip="none" rotWithShape="1">
                  <a:gsLst>
                    <a:gs pos="0">
                      <a:srgbClr val="00B050"/>
                    </a:gs>
                    <a:gs pos="35000">
                      <a:srgbClr val="92D050"/>
                    </a:gs>
                    <a:gs pos="100000">
                      <a:srgbClr val="FFFF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ДЯКУЮ ЗА УВАГУ!</a:t>
            </a:r>
            <a:endParaRPr lang="ru-RU" sz="11500" b="1" cap="none" spc="0" dirty="0">
              <a:ln w="6600">
                <a:solidFill>
                  <a:schemeClr val="tx1"/>
                </a:solidFill>
                <a:prstDash val="solid"/>
              </a:ln>
              <a:gradFill flip="none" rotWithShape="1">
                <a:gsLst>
                  <a:gs pos="0">
                    <a:srgbClr val="00B050"/>
                  </a:gs>
                  <a:gs pos="35000">
                    <a:srgbClr val="92D05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835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383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Головний бог</a:t>
            </a:r>
            <a:endParaRPr lang="ru-RU" sz="5400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197036">
            <a:off x="6602569" y="1825625"/>
            <a:ext cx="4944414" cy="4351338"/>
          </a:xfrm>
        </p:spPr>
        <p:txBody>
          <a:bodyPr/>
          <a:lstStyle/>
          <a:p>
            <a:pPr>
              <a:buClr>
                <a:srgbClr val="5512AE"/>
              </a:buClr>
              <a:buFont typeface="Wingdings" panose="05000000000000000000" pitchFamily="2" charset="2"/>
              <a:buChar char="v"/>
            </a:pPr>
            <a:r>
              <a:rPr lang="ru-RU" i="1" dirty="0" err="1"/>
              <a:t>Головний</a:t>
            </a:r>
            <a:r>
              <a:rPr lang="ru-RU" i="1" dirty="0"/>
              <a:t> бог римлян — </a:t>
            </a:r>
            <a:r>
              <a:rPr lang="ru-RU" i="1" dirty="0" err="1"/>
              <a:t>Юпітер</a:t>
            </a:r>
            <a:r>
              <a:rPr lang="ru-RU" i="1" dirty="0"/>
              <a:t>. </a:t>
            </a:r>
            <a:r>
              <a:rPr lang="ru-RU" i="1" dirty="0" err="1"/>
              <a:t>Він</a:t>
            </a:r>
            <a:r>
              <a:rPr lang="ru-RU" i="1" dirty="0"/>
              <a:t> </a:t>
            </a:r>
            <a:r>
              <a:rPr lang="ru-RU" i="1" dirty="0" err="1"/>
              <a:t>вважався</a:t>
            </a:r>
            <a:r>
              <a:rPr lang="ru-RU" i="1" dirty="0"/>
              <a:t> божеством денного </a:t>
            </a:r>
            <a:r>
              <a:rPr lang="ru-RU" i="1" dirty="0" err="1"/>
              <a:t>світла</a:t>
            </a:r>
            <a:r>
              <a:rPr lang="ru-RU" i="1" dirty="0"/>
              <a:t> та </a:t>
            </a:r>
            <a:r>
              <a:rPr lang="ru-RU" i="1" dirty="0" err="1"/>
              <a:t>блискавки</a:t>
            </a:r>
            <a:r>
              <a:rPr lang="ru-RU" i="1" dirty="0"/>
              <a:t>. На </a:t>
            </a:r>
            <a:r>
              <a:rPr lang="ru-RU" i="1" dirty="0" err="1"/>
              <a:t>його</a:t>
            </a:r>
            <a:r>
              <a:rPr lang="ru-RU" i="1" dirty="0"/>
              <a:t> честь </a:t>
            </a:r>
            <a:r>
              <a:rPr lang="ru-RU" i="1" dirty="0" err="1"/>
              <a:t>римляни</a:t>
            </a:r>
            <a:r>
              <a:rPr lang="ru-RU" i="1" dirty="0"/>
              <a:t> </a:t>
            </a:r>
            <a:r>
              <a:rPr lang="ru-RU" i="1" dirty="0" err="1"/>
              <a:t>щороку</a:t>
            </a:r>
            <a:r>
              <a:rPr lang="ru-RU" i="1" dirty="0"/>
              <a:t> </a:t>
            </a:r>
            <a:r>
              <a:rPr lang="ru-RU" i="1" dirty="0" err="1"/>
              <a:t>влаштовували</a:t>
            </a:r>
            <a:r>
              <a:rPr lang="ru-RU" i="1" dirty="0"/>
              <a:t> </a:t>
            </a:r>
            <a:r>
              <a:rPr lang="ru-RU" i="1" dirty="0" err="1"/>
              <a:t>Великі</a:t>
            </a:r>
            <a:r>
              <a:rPr lang="ru-RU" i="1" dirty="0"/>
              <a:t> </a:t>
            </a:r>
            <a:r>
              <a:rPr lang="ru-RU" i="1" dirty="0" err="1"/>
              <a:t>Римські</a:t>
            </a:r>
            <a:r>
              <a:rPr lang="ru-RU" i="1" dirty="0"/>
              <a:t> </a:t>
            </a:r>
            <a:r>
              <a:rPr lang="ru-RU" i="1" dirty="0" err="1"/>
              <a:t>ігри</a:t>
            </a:r>
            <a:r>
              <a:rPr lang="ru-RU" i="1" dirty="0"/>
              <a:t>. </a:t>
            </a:r>
            <a:r>
              <a:rPr lang="ru-RU" i="1" dirty="0" err="1"/>
              <a:t>Із</a:t>
            </a:r>
            <a:r>
              <a:rPr lang="ru-RU" i="1" dirty="0"/>
              <a:t> часом храм </a:t>
            </a:r>
            <a:r>
              <a:rPr lang="ru-RU" i="1" dirty="0" err="1"/>
              <a:t>Юпітера</a:t>
            </a:r>
            <a:r>
              <a:rPr lang="ru-RU" i="1" dirty="0"/>
              <a:t> на </a:t>
            </a:r>
            <a:r>
              <a:rPr lang="ru-RU" i="1" dirty="0" err="1"/>
              <a:t>Капітолії</a:t>
            </a:r>
            <a:r>
              <a:rPr lang="ru-RU" i="1" dirty="0"/>
              <a:t> став </a:t>
            </a:r>
            <a:r>
              <a:rPr lang="ru-RU" i="1" dirty="0" err="1"/>
              <a:t>головним</a:t>
            </a:r>
            <a:r>
              <a:rPr lang="ru-RU" i="1" dirty="0"/>
              <a:t> храмом Рима.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42" y="1980171"/>
            <a:ext cx="5321792" cy="35478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670266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51235">
            <a:off x="-1805727" y="1060583"/>
            <a:ext cx="10515600" cy="1325563"/>
          </a:xfrm>
        </p:spPr>
        <p:txBody>
          <a:bodyPr/>
          <a:lstStyle/>
          <a:p>
            <a:pPr algn="ctr"/>
            <a:r>
              <a:rPr lang="ru-RU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Діва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Monotype Corsiva" panose="03010101010201010101" pitchFamily="66" charset="0"/>
              </a:rPr>
              <a:t>Мінерва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</a:rPr>
              <a:t>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1271274">
            <a:off x="1791236" y="2284252"/>
            <a:ext cx="4867141" cy="4351338"/>
          </a:xfrm>
        </p:spPr>
        <p:txBody>
          <a:bodyPr/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ru-RU" b="0" i="1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Діва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Мінерва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була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покровителькою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наук, ремесел,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мистецтв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 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844" y="656823"/>
            <a:ext cx="3633587" cy="54149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538511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500062"/>
            <a:ext cx="10515600" cy="1325563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                           </a:t>
            </a:r>
            <a:r>
              <a:rPr lang="uk-UA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Юнона</a:t>
            </a:r>
            <a:endParaRPr lang="ru-RU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7610" y="1825625"/>
            <a:ext cx="5996189" cy="3596381"/>
          </a:xfrm>
        </p:spPr>
        <p:txBody>
          <a:bodyPr/>
          <a:lstStyle/>
          <a:p>
            <a:r>
              <a:rPr lang="ru-RU" i="1" dirty="0" smtClean="0"/>
              <a:t>Юнона (</a:t>
            </a:r>
            <a:r>
              <a:rPr lang="ru-RU" i="1" dirty="0" err="1" smtClean="0"/>
              <a:t>грецька</a:t>
            </a:r>
            <a:r>
              <a:rPr lang="ru-RU" i="1" dirty="0" smtClean="0"/>
              <a:t> Гера) — богиня </a:t>
            </a:r>
            <a:r>
              <a:rPr lang="ru-RU" i="1" dirty="0" err="1" smtClean="0"/>
              <a:t>заміжніх</a:t>
            </a:r>
            <a:r>
              <a:rPr lang="ru-RU" i="1" dirty="0" smtClean="0"/>
              <a:t> </a:t>
            </a:r>
            <a:r>
              <a:rPr lang="ru-RU" i="1" dirty="0" err="1" smtClean="0"/>
              <a:t>жінок</a:t>
            </a:r>
            <a:r>
              <a:rPr lang="ru-RU" i="1" dirty="0" smtClean="0"/>
              <a:t>.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3875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288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0962" y="578818"/>
            <a:ext cx="10515600" cy="1325563"/>
          </a:xfrm>
        </p:spPr>
        <p:txBody>
          <a:bodyPr/>
          <a:lstStyle/>
          <a:p>
            <a:pPr algn="ctr"/>
            <a:r>
              <a:rPr lang="uk-UA" dirty="0" smtClean="0"/>
              <a:t>                    </a:t>
            </a:r>
            <a:r>
              <a:rPr lang="uk-UA" dirty="0" smtClean="0">
                <a:latin typeface="Monotype Corsiva" panose="03010101010201010101" pitchFamily="66" charset="0"/>
              </a:rPr>
              <a:t>Церера</a:t>
            </a:r>
            <a:endParaRPr lang="ru-RU" dirty="0">
              <a:latin typeface="Monotype Corsiva" panose="03010101010201010101" pitchFamily="66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47" y="424271"/>
            <a:ext cx="4236350" cy="5983546"/>
          </a:xfrm>
        </p:spPr>
      </p:pic>
      <p:sp>
        <p:nvSpPr>
          <p:cNvPr id="5" name="Прямоугольник 4"/>
          <p:cNvSpPr/>
          <p:nvPr/>
        </p:nvSpPr>
        <p:spPr>
          <a:xfrm>
            <a:off x="5520744" y="205892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Селяни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вшановували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богів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землеробства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. </a:t>
            </a:r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Господаркою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хлібних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полів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Verdana" panose="020B0604030504040204" pitchFamily="34" charset="0"/>
              </a:rPr>
              <a:t>була</a:t>
            </a:r>
            <a:r>
              <a:rPr lang="ru-RU" sz="2800" i="1" dirty="0">
                <a:solidFill>
                  <a:srgbClr val="000000"/>
                </a:solidFill>
                <a:latin typeface="Verdana" panose="020B0604030504040204" pitchFamily="34" charset="0"/>
              </a:rPr>
              <a:t> Церера. 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5649366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259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Monotype Corsiva" panose="03010101010201010101" pitchFamily="66" charset="0"/>
              </a:rPr>
              <a:t>Д</a:t>
            </a:r>
            <a:r>
              <a:rPr lang="uk-UA" dirty="0" err="1" smtClean="0">
                <a:latin typeface="Monotype Corsiva" panose="03010101010201010101" pitchFamily="66" charset="0"/>
              </a:rPr>
              <a:t>іана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3772437" cy="4351338"/>
          </a:xfrm>
        </p:spPr>
        <p:txBody>
          <a:bodyPr/>
          <a:lstStyle/>
          <a:p>
            <a:r>
              <a:rPr lang="ru-RU" dirty="0"/>
              <a:t>Богиня </a:t>
            </a:r>
            <a:r>
              <a:rPr lang="ru-RU" dirty="0" err="1"/>
              <a:t>Діана</a:t>
            </a:r>
            <a:r>
              <a:rPr lang="ru-RU" dirty="0"/>
              <a:t> </a:t>
            </a:r>
            <a:r>
              <a:rPr lang="ru-RU" dirty="0" err="1"/>
              <a:t>вважалася</a:t>
            </a:r>
            <a:r>
              <a:rPr lang="ru-RU" dirty="0"/>
              <a:t> </a:t>
            </a:r>
            <a:r>
              <a:rPr lang="ru-RU" dirty="0" err="1"/>
              <a:t>покровителькою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латинян і </a:t>
            </a:r>
            <a:r>
              <a:rPr lang="ru-RU" dirty="0" err="1"/>
              <a:t>захисницею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людей — </a:t>
            </a:r>
            <a:r>
              <a:rPr lang="ru-RU" dirty="0" err="1"/>
              <a:t>плебеїв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рабів</a:t>
            </a:r>
            <a:r>
              <a:rPr lang="ru-RU" dirty="0"/>
              <a:t>. Храм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богині</a:t>
            </a:r>
            <a:r>
              <a:rPr lang="ru-RU" dirty="0"/>
              <a:t> на </a:t>
            </a:r>
            <a:r>
              <a:rPr lang="ru-RU" dirty="0" err="1"/>
              <a:t>пагорбі</a:t>
            </a:r>
            <a:r>
              <a:rPr lang="ru-RU" dirty="0"/>
              <a:t> </a:t>
            </a:r>
            <a:r>
              <a:rPr lang="ru-RU" dirty="0" err="1"/>
              <a:t>Авентин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притулком</a:t>
            </a:r>
            <a:r>
              <a:rPr lang="ru-RU" dirty="0"/>
              <a:t> для </a:t>
            </a:r>
            <a:r>
              <a:rPr lang="ru-RU" dirty="0" err="1"/>
              <a:t>рабів-утікачів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059" y="1123157"/>
            <a:ext cx="54864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3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741" y="326488"/>
            <a:ext cx="10515600" cy="1325563"/>
          </a:xfrm>
        </p:spPr>
        <p:txBody>
          <a:bodyPr/>
          <a:lstStyle/>
          <a:p>
            <a:pPr algn="ctr"/>
            <a:r>
              <a:rPr lang="uk-UA" dirty="0" smtClean="0">
                <a:latin typeface="Monotype Corsiva" panose="03010101010201010101" pitchFamily="66" charset="0"/>
              </a:rPr>
              <a:t>Марс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1411" y="1652051"/>
            <a:ext cx="4815625" cy="4351338"/>
          </a:xfrm>
        </p:spPr>
        <p:txBody>
          <a:bodyPr/>
          <a:lstStyle/>
          <a:p>
            <a:r>
              <a:rPr lang="ru-RU" dirty="0"/>
              <a:t>Великою </a:t>
            </a:r>
            <a:r>
              <a:rPr lang="ru-RU" dirty="0" err="1"/>
              <a:t>шаною</a:t>
            </a:r>
            <a:r>
              <a:rPr lang="ru-RU" dirty="0"/>
              <a:t> </a:t>
            </a:r>
            <a:r>
              <a:rPr lang="ru-RU" dirty="0" err="1"/>
              <a:t>користувався</a:t>
            </a:r>
            <a:r>
              <a:rPr lang="ru-RU" dirty="0"/>
              <a:t> в римлян </a:t>
            </a:r>
            <a:r>
              <a:rPr lang="ru-RU" dirty="0" err="1"/>
              <a:t>їхній</a:t>
            </a:r>
            <a:r>
              <a:rPr lang="ru-RU" dirty="0"/>
              <a:t> «</a:t>
            </a:r>
            <a:r>
              <a:rPr lang="ru-RU" dirty="0" err="1"/>
              <a:t>прабатько</a:t>
            </a:r>
            <a:r>
              <a:rPr lang="ru-RU" dirty="0"/>
              <a:t>» — бог </a:t>
            </a:r>
            <a:r>
              <a:rPr lang="ru-RU" dirty="0" err="1"/>
              <a:t>війни</a:t>
            </a:r>
            <a:r>
              <a:rPr lang="ru-RU" dirty="0"/>
              <a:t> Марс.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04" y="506792"/>
            <a:ext cx="4195495" cy="615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824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Monotype Corsiva" panose="03010101010201010101" pitchFamily="66" charset="0"/>
              </a:rPr>
              <a:t>Діви-весталки</a:t>
            </a:r>
            <a:endParaRPr lang="ru-RU" dirty="0">
              <a:latin typeface="Monotype Corsiva" panose="03010101010201010101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5214870" cy="4351338"/>
          </a:xfrm>
        </p:spPr>
        <p:txBody>
          <a:bodyPr/>
          <a:lstStyle/>
          <a:p>
            <a:r>
              <a:rPr lang="ru-RU" dirty="0" err="1"/>
              <a:t>Римляни</a:t>
            </a:r>
            <a:r>
              <a:rPr lang="ru-RU" dirty="0"/>
              <a:t> </a:t>
            </a:r>
            <a:r>
              <a:rPr lang="ru-RU" dirty="0" err="1"/>
              <a:t>вірили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їхня</a:t>
            </a:r>
            <a:r>
              <a:rPr lang="ru-RU" dirty="0"/>
              <a:t> держава </a:t>
            </a:r>
            <a:r>
              <a:rPr lang="ru-RU" dirty="0" err="1"/>
              <a:t>існуватиме</a:t>
            </a:r>
            <a:r>
              <a:rPr lang="ru-RU" dirty="0"/>
              <a:t> </a:t>
            </a:r>
            <a:r>
              <a:rPr lang="ru-RU" dirty="0" err="1"/>
              <a:t>доти</a:t>
            </a:r>
            <a:r>
              <a:rPr lang="ru-RU" dirty="0"/>
              <a:t>, доки </a:t>
            </a:r>
            <a:r>
              <a:rPr lang="ru-RU" dirty="0" err="1"/>
              <a:t>горить</a:t>
            </a:r>
            <a:r>
              <a:rPr lang="ru-RU" dirty="0"/>
              <a:t> </a:t>
            </a:r>
            <a:r>
              <a:rPr lang="ru-RU" dirty="0" err="1"/>
              <a:t>вогонь</a:t>
            </a:r>
            <a:r>
              <a:rPr lang="ru-RU" dirty="0"/>
              <a:t> Вести — </a:t>
            </a:r>
            <a:r>
              <a:rPr lang="ru-RU" dirty="0" err="1"/>
              <a:t>богині</a:t>
            </a:r>
            <a:r>
              <a:rPr lang="ru-RU" dirty="0"/>
              <a:t> </a:t>
            </a:r>
            <a:r>
              <a:rPr lang="ru-RU" dirty="0" err="1"/>
              <a:t>домашнього</a:t>
            </a:r>
            <a:r>
              <a:rPr lang="ru-RU" dirty="0"/>
              <a:t> </a:t>
            </a:r>
            <a:r>
              <a:rPr lang="ru-RU" dirty="0" err="1"/>
              <a:t>вогнища</a:t>
            </a:r>
            <a:r>
              <a:rPr lang="ru-RU" dirty="0"/>
              <a:t>. </a:t>
            </a:r>
            <a:r>
              <a:rPr lang="ru-RU" dirty="0" err="1"/>
              <a:t>Діви</a:t>
            </a:r>
            <a:r>
              <a:rPr lang="ru-RU" dirty="0"/>
              <a:t>-весталки, </a:t>
            </a:r>
            <a:r>
              <a:rPr lang="ru-RU" dirty="0" err="1"/>
              <a:t>жриці</a:t>
            </a:r>
            <a:r>
              <a:rPr lang="ru-RU" dirty="0"/>
              <a:t> Вести, </a:t>
            </a:r>
            <a:r>
              <a:rPr lang="ru-RU" dirty="0" err="1"/>
              <a:t>зберігали</a:t>
            </a:r>
            <a:r>
              <a:rPr lang="ru-RU" dirty="0"/>
              <a:t> </a:t>
            </a:r>
            <a:r>
              <a:rPr lang="ru-RU" dirty="0" err="1"/>
              <a:t>потаємні</a:t>
            </a:r>
            <a:r>
              <a:rPr lang="ru-RU" dirty="0"/>
              <a:t> </a:t>
            </a:r>
            <a:r>
              <a:rPr lang="ru-RU" dirty="0" err="1"/>
              <a:t>святині</a:t>
            </a:r>
            <a:r>
              <a:rPr lang="ru-RU" dirty="0"/>
              <a:t>, </a:t>
            </a:r>
            <a:r>
              <a:rPr lang="ru-RU" dirty="0" err="1"/>
              <a:t>вивезені</a:t>
            </a:r>
            <a:r>
              <a:rPr lang="ru-RU" dirty="0"/>
              <a:t> </a:t>
            </a:r>
            <a:r>
              <a:rPr lang="ru-RU" dirty="0" err="1"/>
              <a:t>Енеєм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Трої</a:t>
            </a:r>
            <a:r>
              <a:rPr lang="ru-RU" dirty="0"/>
              <a:t>. На того,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образив</a:t>
            </a:r>
            <a:r>
              <a:rPr lang="ru-RU" dirty="0"/>
              <a:t> весталку, </a:t>
            </a:r>
            <a:r>
              <a:rPr lang="ru-RU" dirty="0" err="1"/>
              <a:t>чекала</a:t>
            </a:r>
            <a:r>
              <a:rPr lang="ru-RU" dirty="0"/>
              <a:t> смерть,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весталки могли </a:t>
            </a:r>
            <a:r>
              <a:rPr lang="ru-RU" dirty="0" err="1"/>
              <a:t>врятувати</a:t>
            </a:r>
            <a:r>
              <a:rPr lang="ru-RU" dirty="0"/>
              <a:t> </a:t>
            </a:r>
            <a:r>
              <a:rPr lang="ru-RU" dirty="0" err="1"/>
              <a:t>засуджених</a:t>
            </a:r>
            <a:r>
              <a:rPr lang="ru-RU" dirty="0"/>
              <a:t> до </a:t>
            </a:r>
            <a:r>
              <a:rPr lang="ru-RU" dirty="0" err="1"/>
              <a:t>страти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317" y="1577215"/>
            <a:ext cx="3944513" cy="48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0542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Як і </a:t>
            </a:r>
            <a:r>
              <a:rPr lang="ru-RU" dirty="0" err="1"/>
              <a:t>давні</a:t>
            </a:r>
            <a:r>
              <a:rPr lang="ru-RU" dirty="0"/>
              <a:t> греки, </a:t>
            </a:r>
            <a:r>
              <a:rPr lang="ru-RU" dirty="0" err="1"/>
              <a:t>римляни</a:t>
            </a:r>
            <a:r>
              <a:rPr lang="ru-RU" dirty="0"/>
              <a:t> </a:t>
            </a:r>
            <a:r>
              <a:rPr lang="ru-RU" dirty="0" err="1"/>
              <a:t>вірили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кожному </a:t>
            </a:r>
            <a:r>
              <a:rPr lang="ru-RU" dirty="0" err="1"/>
              <a:t>кущі</a:t>
            </a:r>
            <a:r>
              <a:rPr lang="ru-RU" dirty="0"/>
              <a:t>, у </a:t>
            </a:r>
            <a:r>
              <a:rPr lang="ru-RU" dirty="0" err="1"/>
              <a:t>річці</a:t>
            </a:r>
            <a:r>
              <a:rPr lang="ru-RU" dirty="0"/>
              <a:t>, </a:t>
            </a:r>
            <a:r>
              <a:rPr lang="ru-RU" dirty="0" err="1"/>
              <a:t>лісі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 </a:t>
            </a:r>
            <a:r>
              <a:rPr lang="ru-RU" dirty="0" err="1"/>
              <a:t>надприродні</a:t>
            </a:r>
            <a:r>
              <a:rPr lang="ru-RU" dirty="0"/>
              <a:t> </a:t>
            </a:r>
            <a:r>
              <a:rPr lang="ru-RU" dirty="0" err="1"/>
              <a:t>істоти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добрими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злими</a:t>
            </a:r>
            <a:r>
              <a:rPr lang="ru-RU" dirty="0"/>
              <a:t>, </a:t>
            </a:r>
            <a:r>
              <a:rPr lang="ru-RU" dirty="0" err="1"/>
              <a:t>допомагати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шкодити</a:t>
            </a:r>
            <a:r>
              <a:rPr lang="ru-RU" dirty="0"/>
              <a:t> людям. У кожного члена </a:t>
            </a:r>
            <a:r>
              <a:rPr lang="ru-RU" dirty="0" err="1"/>
              <a:t>сім’ї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дух-покровитель,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називали</a:t>
            </a:r>
            <a:r>
              <a:rPr lang="ru-RU" dirty="0"/>
              <a:t> </a:t>
            </a:r>
            <a:r>
              <a:rPr lang="ru-RU" dirty="0" err="1"/>
              <a:t>генієм</a:t>
            </a:r>
            <a:r>
              <a:rPr lang="ru-RU" dirty="0"/>
              <a:t>. Боги-</a:t>
            </a:r>
            <a:r>
              <a:rPr lang="ru-RU" dirty="0" err="1"/>
              <a:t>охоронці</a:t>
            </a:r>
            <a:r>
              <a:rPr lang="ru-RU" dirty="0"/>
              <a:t> </a:t>
            </a:r>
            <a:r>
              <a:rPr lang="ru-RU" dirty="0" err="1"/>
              <a:t>пенати</a:t>
            </a:r>
            <a:r>
              <a:rPr lang="ru-RU" dirty="0"/>
              <a:t> </a:t>
            </a:r>
            <a:r>
              <a:rPr lang="ru-RU" dirty="0" err="1"/>
              <a:t>оптувалися</a:t>
            </a:r>
            <a:r>
              <a:rPr lang="ru-RU" dirty="0"/>
              <a:t> </a:t>
            </a:r>
            <a:r>
              <a:rPr lang="ru-RU" dirty="0" err="1"/>
              <a:t>домашнім</a:t>
            </a:r>
            <a:r>
              <a:rPr lang="ru-RU" dirty="0"/>
              <a:t> </a:t>
            </a:r>
            <a:r>
              <a:rPr lang="ru-RU" dirty="0" err="1"/>
              <a:t>вогнищем</a:t>
            </a:r>
            <a:r>
              <a:rPr lang="ru-RU" dirty="0"/>
              <a:t>, </a:t>
            </a:r>
            <a:r>
              <a:rPr lang="ru-RU" dirty="0" err="1" smtClean="0"/>
              <a:t>помешканнями</a:t>
            </a:r>
            <a:r>
              <a:rPr lang="ru-RU" dirty="0" smtClean="0"/>
              <a:t>. </a:t>
            </a:r>
            <a:r>
              <a:rPr lang="ru-RU" dirty="0"/>
              <a:t>Ларами </a:t>
            </a:r>
            <a:r>
              <a:rPr lang="ru-RU" dirty="0" err="1"/>
              <a:t>називалися</a:t>
            </a:r>
            <a:r>
              <a:rPr lang="ru-RU" dirty="0"/>
              <a:t> </a:t>
            </a:r>
            <a:r>
              <a:rPr lang="ru-RU" dirty="0" err="1"/>
              <a:t>добрі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 err="1"/>
              <a:t>померлих</a:t>
            </a:r>
            <a:r>
              <a:rPr lang="ru-RU" dirty="0"/>
              <a:t> </a:t>
            </a:r>
            <a:r>
              <a:rPr lang="ru-RU" dirty="0" err="1"/>
              <a:t>предків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піклувалися</a:t>
            </a:r>
            <a:r>
              <a:rPr lang="ru-RU" dirty="0"/>
              <a:t> про </a:t>
            </a:r>
            <a:r>
              <a:rPr lang="ru-RU" dirty="0" err="1"/>
              <a:t>сім’ю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 за межами дому. У кожному </a:t>
            </a:r>
            <a:r>
              <a:rPr lang="ru-RU" dirty="0" err="1"/>
              <a:t>будинку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поклоніння</a:t>
            </a:r>
            <a:r>
              <a:rPr lang="ru-RU" dirty="0"/>
              <a:t> </a:t>
            </a:r>
            <a:r>
              <a:rPr lang="ru-RU" dirty="0" err="1"/>
              <a:t>домашнім</a:t>
            </a:r>
            <a:r>
              <a:rPr lang="ru-RU" dirty="0"/>
              <a:t> богам — </a:t>
            </a:r>
            <a:r>
              <a:rPr lang="ru-RU" dirty="0" err="1"/>
              <a:t>ларарій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2829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258</Words>
  <Application>Microsoft Office PowerPoint</Application>
  <PresentationFormat>Широкоэкранный</PresentationFormat>
  <Paragraphs>17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Monotype Corsiva</vt:lpstr>
      <vt:lpstr>Verdana</vt:lpstr>
      <vt:lpstr>Wingdings</vt:lpstr>
      <vt:lpstr>Тема Office</vt:lpstr>
      <vt:lpstr>Боги давніх римлян</vt:lpstr>
      <vt:lpstr>Головний бог</vt:lpstr>
      <vt:lpstr>Діва Мінерва </vt:lpstr>
      <vt:lpstr>                            Юнона</vt:lpstr>
      <vt:lpstr>                    Церера</vt:lpstr>
      <vt:lpstr>Діана</vt:lpstr>
      <vt:lpstr>Марс</vt:lpstr>
      <vt:lpstr>Діви-весталки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Якими були релігія  і  традиції давніх римлян</dc:title>
  <dc:creator>pc1</dc:creator>
  <cp:lastModifiedBy>pc1</cp:lastModifiedBy>
  <cp:revision>6</cp:revision>
  <dcterms:created xsi:type="dcterms:W3CDTF">2015-03-29T13:00:37Z</dcterms:created>
  <dcterms:modified xsi:type="dcterms:W3CDTF">2015-03-31T09:38:55Z</dcterms:modified>
</cp:coreProperties>
</file>